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62" r:id="rId3"/>
    <p:sldId id="266" r:id="rId4"/>
    <p:sldId id="268" r:id="rId5"/>
    <p:sldId id="269" r:id="rId6"/>
    <p:sldId id="267" r:id="rId7"/>
    <p:sldId id="270" r:id="rId8"/>
    <p:sldId id="257" r:id="rId9"/>
    <p:sldId id="264" r:id="rId10"/>
    <p:sldId id="265" r:id="rId11"/>
    <p:sldId id="271" r:id="rId12"/>
    <p:sldId id="275" r:id="rId13"/>
    <p:sldId id="276" r:id="rId14"/>
    <p:sldId id="258" r:id="rId15"/>
    <p:sldId id="259" r:id="rId16"/>
    <p:sldId id="260" r:id="rId17"/>
    <p:sldId id="261" r:id="rId18"/>
    <p:sldId id="274" r:id="rId19"/>
    <p:sldId id="272" r:id="rId20"/>
    <p:sldId id="273" r:id="rId21"/>
    <p:sldId id="263" r:id="rId2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0310FD-5B46-4D70-B7D5-4DD0ECA54E92}" type="datetimeFigureOut">
              <a:rPr lang="en-US" smtClean="0"/>
              <a:t>9/14/2019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CC4EA35-F880-4646-A713-D37C3E462E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045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n.wikipedia.org/wiki/Clash_of_Civilizations" TargetMode="External"/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ngdom.org/articles/peaceful-settlement-of-disputes.pdf" TargetMode="External"/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28321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https://drum-cussac.com/blog/world-risk-map/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503296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https://en.wikipedia.org/wiki/Clash_of_Civilizations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94478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https://www.beyondintractability.org/coreknowledge/international-conflict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5198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https://www.icrc.org/en/doc/assets/files/other/what_is_ihl.pdf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18600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https://www.icrc.org/en/doc/assets/files/other/what_is_ihl.pdf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1402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https://www.icrc.org/en/doc/assets/files/other/what_is_ihl.pdf</a:t>
            </a:r>
          </a:p>
          <a:p>
            <a:r>
              <a:rPr lang="en-US" dirty="0" smtClean="0"/>
              <a:t>2. https://ijrcenter.org/international-humanitarian-law/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3870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1. http://www.activeforpeace.org/no/fred/Positive_Negative_Peace.pdf</a:t>
            </a:r>
          </a:p>
          <a:p>
            <a:r>
              <a:rPr lang="en-US" dirty="0" smtClean="0"/>
              <a:t>2. http://www.irenees.net/bdf_fiche-notions-186_en.html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65452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>
                <a:hlinkClick r:id="rId3"/>
              </a:rPr>
              <a:t>https://www.longdom.org/articles/peaceful-settlement-of-disputes.pdf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CC4EA35-F880-4646-A713-D37C3E462E8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57771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9/14/2019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vagpolitcs@nalsar.ac.in" TargetMode="External"/><Relationship Id="rId2" Type="http://schemas.openxmlformats.org/officeDocument/2006/relationships/hyperlink" Target="mailto:vagpolitics@gmail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cfr.org/interactive/global-conflict-tracker/?category=us" TargetMode="Externa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3078162"/>
          </a:xfrm>
        </p:spPr>
        <p:txBody>
          <a:bodyPr>
            <a:normAutofit/>
          </a:bodyPr>
          <a:lstStyle/>
          <a:p>
            <a:pPr algn="l"/>
            <a:r>
              <a:rPr lang="en-US" dirty="0" smtClean="0"/>
              <a:t> </a:t>
            </a:r>
            <a:r>
              <a:rPr lang="en-US" b="1" dirty="0"/>
              <a:t>Conflict </a:t>
            </a:r>
            <a:r>
              <a:rPr lang="en-US" b="1" dirty="0" smtClean="0"/>
              <a:t>,Resolution of Conflict and Peace Keeping  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sz="2700" dirty="0" smtClean="0"/>
              <a:t>(</a:t>
            </a:r>
            <a:r>
              <a:rPr lang="en-US" sz="2700" dirty="0"/>
              <a:t>as  a  part  of  </a:t>
            </a:r>
            <a:r>
              <a:rPr lang="en-US" sz="2700" dirty="0" smtClean="0"/>
              <a:t>International </a:t>
            </a:r>
            <a:r>
              <a:rPr lang="en-US" sz="2700" dirty="0"/>
              <a:t>Security ,Diplomacy and Conflict Resolution) 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4267200"/>
            <a:ext cx="8229600" cy="1904999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n-US" sz="3000" dirty="0"/>
              <a:t>Dr. </a:t>
            </a:r>
            <a:r>
              <a:rPr lang="en-US" sz="3000" dirty="0" err="1"/>
              <a:t>H.Vageeshan</a:t>
            </a:r>
            <a:r>
              <a:rPr lang="en-US" sz="3000" dirty="0"/>
              <a:t>,</a:t>
            </a:r>
          </a:p>
          <a:p>
            <a:pPr marL="0" indent="0">
              <a:buNone/>
            </a:pPr>
            <a:r>
              <a:rPr lang="en-US" sz="3000" dirty="0"/>
              <a:t>Assistant Professor in Political Science </a:t>
            </a:r>
          </a:p>
          <a:p>
            <a:pPr marL="0" indent="0">
              <a:buNone/>
            </a:pPr>
            <a:r>
              <a:rPr lang="en-US" sz="3000" dirty="0"/>
              <a:t>NALSAR University of Law </a:t>
            </a:r>
          </a:p>
          <a:p>
            <a:pPr marL="0" indent="0">
              <a:buNone/>
            </a:pPr>
            <a:r>
              <a:rPr lang="en-US" sz="2600" dirty="0" smtClean="0">
                <a:hlinkClick r:id="rId2"/>
              </a:rPr>
              <a:t>vagpolitics@gmail.com</a:t>
            </a:r>
            <a:r>
              <a:rPr lang="en-US" sz="2600" dirty="0" smtClean="0"/>
              <a:t>   , </a:t>
            </a:r>
            <a:r>
              <a:rPr lang="en-US" sz="2600" dirty="0" smtClean="0">
                <a:hlinkClick r:id="rId3"/>
              </a:rPr>
              <a:t>vagpolitcs@nalsar.ac.in</a:t>
            </a:r>
            <a:endParaRPr lang="en-US" sz="2600" dirty="0" smtClean="0"/>
          </a:p>
          <a:p>
            <a:pPr marL="0" indent="0">
              <a:buNone/>
            </a:pPr>
            <a:r>
              <a:rPr lang="en-US" sz="2600" dirty="0" smtClean="0"/>
              <a:t>   </a:t>
            </a:r>
            <a:endParaRPr lang="en-US" sz="2600" dirty="0"/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32098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b="1" dirty="0" smtClean="0"/>
              <a:t>International conflicts -War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229600" cy="3992563"/>
          </a:xfrm>
        </p:spPr>
        <p:txBody>
          <a:bodyPr/>
          <a:lstStyle/>
          <a:p>
            <a:r>
              <a:rPr lang="en-US" dirty="0" smtClean="0"/>
              <a:t>There is  a moderate to high probability of public international conflicts escalating into  wars.</a:t>
            </a:r>
          </a:p>
          <a:p>
            <a:r>
              <a:rPr lang="en-US" dirty="0" smtClean="0"/>
              <a:t>The war which happens within the territorial limits is called  Civil War.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06747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International Humanitarian Law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International humanitarian law is </a:t>
            </a:r>
            <a:r>
              <a:rPr lang="en-US" dirty="0" smtClean="0"/>
              <a:t>a set </a:t>
            </a:r>
            <a:r>
              <a:rPr lang="en-US" dirty="0"/>
              <a:t>of rules which seek, </a:t>
            </a:r>
            <a:r>
              <a:rPr lang="en-US" dirty="0" smtClean="0"/>
              <a:t>for humanitarian </a:t>
            </a:r>
            <a:r>
              <a:rPr lang="en-US" dirty="0"/>
              <a:t>reasons, to limit </a:t>
            </a:r>
            <a:r>
              <a:rPr lang="en-US" dirty="0" err="1" smtClean="0"/>
              <a:t>theeffects</a:t>
            </a:r>
            <a:r>
              <a:rPr lang="en-US" dirty="0" smtClean="0"/>
              <a:t> </a:t>
            </a:r>
            <a:r>
              <a:rPr lang="en-US" dirty="0"/>
              <a:t>of armed conflict. It </a:t>
            </a:r>
            <a:r>
              <a:rPr lang="en-US" dirty="0" smtClean="0"/>
              <a:t>protects persons </a:t>
            </a:r>
            <a:r>
              <a:rPr lang="en-US" dirty="0"/>
              <a:t>who are not or are </a:t>
            </a:r>
            <a:r>
              <a:rPr lang="en-US" dirty="0" smtClean="0"/>
              <a:t>no longer </a:t>
            </a:r>
            <a:r>
              <a:rPr lang="en-US" dirty="0"/>
              <a:t>participating in the </a:t>
            </a:r>
            <a:r>
              <a:rPr lang="en-US" dirty="0" smtClean="0"/>
              <a:t>hostilities and </a:t>
            </a:r>
            <a:r>
              <a:rPr lang="en-US" dirty="0"/>
              <a:t>restricts the means </a:t>
            </a:r>
            <a:r>
              <a:rPr lang="en-US" dirty="0" smtClean="0"/>
              <a:t>and methods </a:t>
            </a:r>
            <a:r>
              <a:rPr lang="en-US" dirty="0"/>
              <a:t>of warfare. </a:t>
            </a:r>
            <a:r>
              <a:rPr lang="en-US" dirty="0" smtClean="0"/>
              <a:t>International humanitarian </a:t>
            </a:r>
            <a:r>
              <a:rPr lang="en-US" dirty="0"/>
              <a:t>law is also known </a:t>
            </a:r>
            <a:r>
              <a:rPr lang="en-US" dirty="0" smtClean="0"/>
              <a:t>as the </a:t>
            </a:r>
            <a:r>
              <a:rPr lang="en-US" dirty="0"/>
              <a:t>law of war or the law of </a:t>
            </a:r>
            <a:r>
              <a:rPr lang="en-US" dirty="0" smtClean="0"/>
              <a:t>armed conflict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70178946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Humanitarian Law-2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major part of international humanitarian law is contained in </a:t>
            </a:r>
            <a:r>
              <a:rPr lang="en-US" b="1" dirty="0"/>
              <a:t>the four Geneva Conventions of 1949. </a:t>
            </a:r>
            <a:r>
              <a:rPr lang="en-US" dirty="0"/>
              <a:t>Nearly every State in the world has agreed to be bound by them. The Conventions have been developed and supplemented by two further agreements: the Additional Protocols of 1977 relating to the protection of victims of armed conflicts. </a:t>
            </a:r>
          </a:p>
        </p:txBody>
      </p:sp>
    </p:spTree>
    <p:extLst>
      <p:ext uri="{BB962C8B-B14F-4D97-AF65-F5344CB8AC3E}">
        <p14:creationId xmlns:p14="http://schemas.microsoft.com/office/powerpoint/2010/main" val="181659309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International humectation law -3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the 1954 Convention for the Protection of Cultural Property in the Event of Armed Conflict, plus its two protocols;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 1972 Biological Weapons Convention;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 1980 Conventional Weapons Convention and its five protocols;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the 1993 Chemical Weapons Convention; ! the </a:t>
            </a:r>
            <a:endParaRPr lang="en-US" dirty="0" smtClean="0"/>
          </a:p>
          <a:p>
            <a:r>
              <a:rPr lang="en-US" dirty="0" smtClean="0"/>
              <a:t>1997 </a:t>
            </a:r>
            <a:r>
              <a:rPr lang="en-US" dirty="0"/>
              <a:t>Ottawa Convention on anti-personnel mines</a:t>
            </a:r>
            <a:r>
              <a:rPr lang="en-US" dirty="0" smtClean="0"/>
              <a:t>;</a:t>
            </a:r>
          </a:p>
          <a:p>
            <a:r>
              <a:rPr lang="en-US"/>
              <a:t>the 2000 Optional Protocol to the Convention on the Rights of the Child on the involvement of children in armed conflict.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963938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Conflict as Threat to Peace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Conflicts especially when are armed  conflicts they affect human life very badly.</a:t>
            </a:r>
          </a:p>
          <a:p>
            <a:r>
              <a:rPr lang="en-US" dirty="0" smtClean="0"/>
              <a:t>Intractable conflicts put regions and people at risk.</a:t>
            </a:r>
          </a:p>
          <a:p>
            <a:r>
              <a:rPr lang="en-US" dirty="0" smtClean="0"/>
              <a:t>Civil wars lead to excessive use of force and militarization of civic life and creates serious  chasms.</a:t>
            </a:r>
          </a:p>
          <a:p>
            <a:r>
              <a:rPr lang="en-US" dirty="0" smtClean="0"/>
              <a:t>Un resolved economic disputes bead the nations and create serious problems in global governance of </a:t>
            </a:r>
            <a:r>
              <a:rPr lang="en-US" dirty="0" err="1" smtClean="0"/>
              <a:t>economey</a:t>
            </a:r>
            <a:r>
              <a:rPr lang="en-US" dirty="0" smtClean="0"/>
              <a:t> 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34732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Peace Negative and Positive 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830763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b="1" dirty="0"/>
              <a:t>Johan </a:t>
            </a:r>
            <a:r>
              <a:rPr lang="en-US" b="1" dirty="0" err="1"/>
              <a:t>Galtung</a:t>
            </a:r>
            <a:r>
              <a:rPr lang="en-US" b="1" dirty="0"/>
              <a:t>, the father of peace studies often refers to the distinction between ‘negative peace’ and ‘positive peace’ </a:t>
            </a:r>
            <a:r>
              <a:rPr lang="en-US" b="1" dirty="0" smtClean="0"/>
              <a:t>Negative </a:t>
            </a:r>
            <a:r>
              <a:rPr lang="en-US" b="1" dirty="0"/>
              <a:t>peace refers to the absence of violence. When, for example, a ceasefire is enacted, a negative peace will </a:t>
            </a:r>
            <a:r>
              <a:rPr lang="en-US" b="1" dirty="0" smtClean="0"/>
              <a:t>ensue</a:t>
            </a:r>
          </a:p>
          <a:p>
            <a:pPr algn="just"/>
            <a:endParaRPr lang="en-US" b="1" dirty="0"/>
          </a:p>
          <a:p>
            <a:pPr algn="just"/>
            <a:r>
              <a:rPr lang="en-US" b="1" dirty="0" smtClean="0"/>
              <a:t>Positive </a:t>
            </a:r>
            <a:r>
              <a:rPr lang="en-US" b="1" dirty="0"/>
              <a:t>peace is filled with positive content such as restoration of relationships, the creation of social systems that serve the needs of the whole population and the constructive resolution of conflict.</a:t>
            </a:r>
          </a:p>
          <a:p>
            <a:pPr algn="just"/>
            <a:endParaRPr lang="en-US" b="1" dirty="0"/>
          </a:p>
          <a:p>
            <a:pPr algn="just"/>
            <a:r>
              <a:rPr lang="en-US" b="1" dirty="0"/>
              <a:t>Peace does not mean the total absence of any conflict. It means the absence of violence in all forms and the unfolding of conflict in a constructive way.</a:t>
            </a:r>
          </a:p>
          <a:p>
            <a:pPr algn="just"/>
            <a:endParaRPr lang="en-US" b="1" dirty="0"/>
          </a:p>
          <a:p>
            <a:pPr algn="just"/>
            <a:r>
              <a:rPr lang="en-US" b="1" dirty="0"/>
              <a:t>Peace therefore exists where people are interacting non-violently and are managing their conflict positively – with respectful attention to the legitimate needs and interest of all concerned.</a:t>
            </a:r>
          </a:p>
        </p:txBody>
      </p:sp>
    </p:spTree>
    <p:extLst>
      <p:ext uri="{BB962C8B-B14F-4D97-AF65-F5344CB8AC3E}">
        <p14:creationId xmlns:p14="http://schemas.microsoft.com/office/powerpoint/2010/main" val="281899729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Conflict Resolution and Use of Force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This is in simple terms what is WAR all about. </a:t>
            </a:r>
          </a:p>
          <a:p>
            <a:r>
              <a:rPr lang="en-US" dirty="0" smtClean="0"/>
              <a:t>What is the probability of resolving conflicts with use of force?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710089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Limits of Force in Settling Conflicts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Force cannot solve all the conflicts which can threaten peace .</a:t>
            </a:r>
          </a:p>
          <a:p>
            <a:r>
              <a:rPr lang="en-US" dirty="0" smtClean="0"/>
              <a:t>Force has serious limitations in modern day conflicts  especially they are inter territorial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554130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Peaceful settlement of disputes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most important treaties are the 1899 Hague Convention for the Pacific Settlement of </a:t>
            </a:r>
            <a:r>
              <a:rPr lang="en-US" dirty="0" smtClean="0"/>
              <a:t>International Disputes </a:t>
            </a:r>
            <a:r>
              <a:rPr lang="en-US" dirty="0"/>
              <a:t>which was revised by the Second Hague Peace Conference in </a:t>
            </a:r>
            <a:r>
              <a:rPr lang="en-US" dirty="0" smtClean="0"/>
              <a:t>1907.(PCA 1899).</a:t>
            </a:r>
          </a:p>
          <a:p>
            <a:r>
              <a:rPr lang="en-US" dirty="0"/>
              <a:t>1928 General Act for </a:t>
            </a:r>
            <a:r>
              <a:rPr lang="en-US" dirty="0" smtClean="0"/>
              <a:t>the Pacific </a:t>
            </a:r>
            <a:r>
              <a:rPr lang="en-US" dirty="0"/>
              <a:t>Settlement of Disputes which was concluded under the auspices of the League of </a:t>
            </a:r>
            <a:r>
              <a:rPr lang="en-US" dirty="0" smtClean="0"/>
              <a:t>Nations.</a:t>
            </a:r>
            <a:endParaRPr lang="en-US" dirty="0"/>
          </a:p>
          <a:p>
            <a:r>
              <a:rPr lang="en-US" dirty="0" smtClean="0"/>
              <a:t> </a:t>
            </a:r>
            <a:r>
              <a:rPr lang="en-US" dirty="0"/>
              <a:t>Chapter VI of the Charter. Chapter VI of the Charter contains </a:t>
            </a:r>
            <a:r>
              <a:rPr lang="en-US" dirty="0" smtClean="0"/>
              <a:t>the United </a:t>
            </a:r>
            <a:r>
              <a:rPr lang="en-US" dirty="0"/>
              <a:t>Nations mechanism for the pacific settlement of </a:t>
            </a:r>
            <a:r>
              <a:rPr lang="en-US" dirty="0" smtClean="0"/>
              <a:t>disputes.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6217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Peaceful settlement of disputes-2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Diplomatic Methods of </a:t>
            </a:r>
            <a:r>
              <a:rPr lang="en-US" dirty="0" smtClean="0"/>
              <a:t>Dispute </a:t>
            </a:r>
            <a:r>
              <a:rPr lang="en-US" dirty="0"/>
              <a:t>Settlement </a:t>
            </a:r>
            <a:endParaRPr lang="en-US" dirty="0" smtClean="0"/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Negotiation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Enquiry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Mediation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Conciliation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Method of good offices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659229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will we try to understand?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906963"/>
          </a:xfrm>
        </p:spPr>
        <p:txBody>
          <a:bodyPr>
            <a:normAutofit lnSpcReduction="10000"/>
          </a:bodyPr>
          <a:lstStyle/>
          <a:p>
            <a:r>
              <a:rPr lang="en-US" dirty="0" smtClean="0"/>
              <a:t>The meaning of peace in ‘</a:t>
            </a:r>
            <a:r>
              <a:rPr lang="en-US" i="1" dirty="0" smtClean="0"/>
              <a:t>narrow</a:t>
            </a:r>
            <a:r>
              <a:rPr lang="en-US" dirty="0" smtClean="0"/>
              <a:t>’ and ‘</a:t>
            </a:r>
            <a:r>
              <a:rPr lang="en-US" i="1" dirty="0" smtClean="0"/>
              <a:t>broad</a:t>
            </a:r>
            <a:r>
              <a:rPr lang="en-US" dirty="0" smtClean="0"/>
              <a:t>’ sense .</a:t>
            </a:r>
          </a:p>
          <a:p>
            <a:r>
              <a:rPr lang="en-US" dirty="0" smtClean="0"/>
              <a:t>Understanding Conflict ,Its sources and impact </a:t>
            </a:r>
          </a:p>
          <a:p>
            <a:r>
              <a:rPr lang="en-US" dirty="0" smtClean="0"/>
              <a:t>War -Conflict where use of force is legitimized</a:t>
            </a:r>
          </a:p>
          <a:p>
            <a:r>
              <a:rPr lang="en-US" dirty="0" smtClean="0"/>
              <a:t>The Humanitarian law </a:t>
            </a:r>
          </a:p>
          <a:p>
            <a:r>
              <a:rPr lang="en-US" dirty="0" smtClean="0"/>
              <a:t>The possibility and limits of Use of Force .</a:t>
            </a:r>
          </a:p>
          <a:p>
            <a:r>
              <a:rPr lang="en-US" dirty="0" smtClean="0"/>
              <a:t>Peaceful ways of settlement of disputes .</a:t>
            </a:r>
          </a:p>
          <a:p>
            <a:r>
              <a:rPr lang="en-US" dirty="0" smtClean="0"/>
              <a:t>The Peace keeping  International  Public and Private institutions ( IGOs and NGOs).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403681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Peaceful settlement of Disputes-3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Adjudicative </a:t>
            </a:r>
            <a:r>
              <a:rPr lang="en-US" dirty="0"/>
              <a:t>Methods of Dispute </a:t>
            </a:r>
            <a:r>
              <a:rPr lang="en-US" dirty="0" smtClean="0"/>
              <a:t>Settlement.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Arbitration.(PCA)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Judicial settlement ( ICJ ,ITLOS)</a:t>
            </a:r>
            <a:endParaRPr lang="en-US" dirty="0"/>
          </a:p>
          <a:p>
            <a:r>
              <a:rPr lang="en-US" dirty="0"/>
              <a:t>. Institutional Methods of Dispute </a:t>
            </a:r>
            <a:r>
              <a:rPr lang="en-US" dirty="0" smtClean="0"/>
              <a:t>Settlement.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By United Nations 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 smtClean="0"/>
              <a:t>Regional </a:t>
            </a:r>
            <a:r>
              <a:rPr lang="en-US" dirty="0" err="1" smtClean="0"/>
              <a:t>Orgnisations</a:t>
            </a:r>
            <a:r>
              <a:rPr lang="en-US" dirty="0" smtClean="0"/>
              <a:t>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621279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b="1" dirty="0" smtClean="0"/>
              <a:t>Points to Ponder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229600" cy="4495800"/>
          </a:xfrm>
        </p:spPr>
        <p:txBody>
          <a:bodyPr/>
          <a:lstStyle/>
          <a:p>
            <a:r>
              <a:rPr lang="en-US" dirty="0" smtClean="0"/>
              <a:t>How should we understand the  concept of peace and security?</a:t>
            </a:r>
          </a:p>
          <a:p>
            <a:r>
              <a:rPr lang="en-US" dirty="0" smtClean="0"/>
              <a:t>What is a international Conflict? And what are the ways to deal with conflicts?</a:t>
            </a:r>
          </a:p>
          <a:p>
            <a:r>
              <a:rPr lang="en-US" dirty="0" smtClean="0"/>
              <a:t>What is the effectiveness use of force amounting to war  to solve the conflicts?</a:t>
            </a:r>
          </a:p>
          <a:p>
            <a:r>
              <a:rPr lang="en-US" dirty="0" smtClean="0"/>
              <a:t>What are the  methods of peaceful settlement of disputes.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79559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Clash of Interests and Conflicts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983163"/>
          </a:xfrm>
        </p:spPr>
        <p:txBody>
          <a:bodyPr/>
          <a:lstStyle/>
          <a:p>
            <a:r>
              <a:rPr lang="en-US" dirty="0" smtClean="0"/>
              <a:t>Territorial Interests ( Geo Strategic ). </a:t>
            </a:r>
          </a:p>
          <a:p>
            <a:r>
              <a:rPr lang="en-US" dirty="0" smtClean="0"/>
              <a:t>Natural Resources.</a:t>
            </a:r>
          </a:p>
          <a:p>
            <a:r>
              <a:rPr lang="en-US" dirty="0" smtClean="0"/>
              <a:t>Serious Ideological  Differences amounting to rivalry.</a:t>
            </a:r>
          </a:p>
          <a:p>
            <a:r>
              <a:rPr lang="en-US" dirty="0" smtClean="0"/>
              <a:t>Economic and Business  interests.</a:t>
            </a:r>
          </a:p>
          <a:p>
            <a:r>
              <a:rPr lang="en-US" dirty="0" smtClean="0"/>
              <a:t>Culture as a source of conflict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4900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Conflicts in the world </a:t>
            </a:r>
            <a:endParaRPr lang="en-US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143000"/>
            <a:ext cx="7924799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72763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Countries at risk of conflict </a:t>
            </a:r>
            <a:endParaRPr lang="en-US" b="1" dirty="0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1371600"/>
            <a:ext cx="8214078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227101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Clash of Civilizations. Huntington  </a:t>
            </a:r>
            <a:endParaRPr lang="en-US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1" y="1447800"/>
            <a:ext cx="8345128" cy="4800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654260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Global Conflict Tracker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Center for Foreign Relations   US based think tank  runs this website .</a:t>
            </a:r>
            <a:r>
              <a:rPr lang="en-US" dirty="0">
                <a:hlinkClick r:id="rId2"/>
              </a:rPr>
              <a:t> https://www.cfr.org/interactive/global-conflict-tracker/?</a:t>
            </a:r>
            <a:r>
              <a:rPr lang="en-US" dirty="0" smtClean="0">
                <a:hlinkClick r:id="rId2"/>
              </a:rPr>
              <a:t>category=us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8279799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35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International Conflict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914400"/>
            <a:ext cx="8763000" cy="52117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US" dirty="0"/>
              <a:t>Traditionally, the term "international conflict" referred to conflicts between different nation-states and conflicts between people and organizations in different nation-states. Increasingly, however, it also applies to inter-group conflicts within one country when one group is fighting for independence or increased social, political, or economic power (e.g., Sudan/South Sudan, Iraq (now that the US has largely left), and </a:t>
            </a:r>
            <a:r>
              <a:rPr lang="en-US" dirty="0" smtClean="0"/>
              <a:t>Syria.-Cate </a:t>
            </a:r>
            <a:r>
              <a:rPr lang="en-US" dirty="0" err="1" smtClean="0"/>
              <a:t>Malek</a:t>
            </a:r>
            <a:r>
              <a:rPr lang="en-US" dirty="0"/>
              <a:t> , Heidi Burgess</a:t>
            </a:r>
          </a:p>
        </p:txBody>
      </p:sp>
    </p:spTree>
    <p:extLst>
      <p:ext uri="{BB962C8B-B14F-4D97-AF65-F5344CB8AC3E}">
        <p14:creationId xmlns:p14="http://schemas.microsoft.com/office/powerpoint/2010/main" val="2438007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74638"/>
            <a:ext cx="9067800" cy="639762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>Private And Public International Conflicts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143000"/>
            <a:ext cx="8686800" cy="5287963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/>
              <a:t>private-sector international conflicts, </a:t>
            </a:r>
            <a:r>
              <a:rPr lang="en-US" dirty="0" smtClean="0"/>
              <a:t>are </a:t>
            </a:r>
            <a:r>
              <a:rPr lang="en-US" dirty="0"/>
              <a:t>conflicts between individuals and/or businesses which just happen to come from two different </a:t>
            </a:r>
            <a:r>
              <a:rPr lang="en-US" dirty="0" smtClean="0"/>
              <a:t>countries.</a:t>
            </a:r>
          </a:p>
          <a:p>
            <a:pPr algn="just"/>
            <a:r>
              <a:rPr lang="en-US" dirty="0" smtClean="0"/>
              <a:t>Public international </a:t>
            </a:r>
            <a:r>
              <a:rPr lang="en-US" dirty="0"/>
              <a:t>conflicts </a:t>
            </a:r>
            <a:r>
              <a:rPr lang="en-US" dirty="0" smtClean="0"/>
              <a:t>are conflicts </a:t>
            </a:r>
            <a:r>
              <a:rPr lang="en-US" dirty="0"/>
              <a:t>between different national governments </a:t>
            </a:r>
            <a:r>
              <a:rPr lang="en-US" dirty="0" smtClean="0"/>
              <a:t>. </a:t>
            </a:r>
          </a:p>
          <a:p>
            <a:pPr algn="just"/>
            <a:r>
              <a:rPr lang="en-US" dirty="0" smtClean="0"/>
              <a:t>In the past two three decades an </a:t>
            </a:r>
            <a:r>
              <a:rPr lang="en-US" dirty="0"/>
              <a:t>increasing number </a:t>
            </a:r>
            <a:r>
              <a:rPr lang="en-US" dirty="0" smtClean="0"/>
              <a:t>"</a:t>
            </a:r>
            <a:r>
              <a:rPr lang="en-US" dirty="0"/>
              <a:t>international" conflicts have actually been inter-group or communal conflicts within one country. (Examples are Ireland, Sri Lanka, Bosnia, Kosovo, Rwanda, and Chechnya in addition to the ones listed above, and many others</a:t>
            </a:r>
            <a:r>
              <a:rPr lang="en-US" dirty="0" smtClean="0"/>
              <a:t>.).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101164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1066</Words>
  <Application>Microsoft Office PowerPoint</Application>
  <PresentationFormat>On-screen Show (4:3)</PresentationFormat>
  <Paragraphs>106</Paragraphs>
  <Slides>21</Slides>
  <Notes>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 Conflict ,Resolution of Conflict and Peace Keeping    (as  a  part  of  International Security ,Diplomacy and Conflict Resolution) </vt:lpstr>
      <vt:lpstr>What will we try to understand? </vt:lpstr>
      <vt:lpstr>Clash of Interests and Conflicts </vt:lpstr>
      <vt:lpstr>Conflicts in the world </vt:lpstr>
      <vt:lpstr>Countries at risk of conflict </vt:lpstr>
      <vt:lpstr>Clash of Civilizations. Huntington  </vt:lpstr>
      <vt:lpstr>Global Conflict Tracker </vt:lpstr>
      <vt:lpstr>International Conflict </vt:lpstr>
      <vt:lpstr>Private And Public International Conflicts </vt:lpstr>
      <vt:lpstr>International conflicts -War</vt:lpstr>
      <vt:lpstr>International Humanitarian Law </vt:lpstr>
      <vt:lpstr>International Humanitarian Law-2 </vt:lpstr>
      <vt:lpstr>International humectation law -3</vt:lpstr>
      <vt:lpstr>Conflict as Threat to Peace</vt:lpstr>
      <vt:lpstr>Peace Negative and Positive  </vt:lpstr>
      <vt:lpstr>Conflict Resolution and Use of Force </vt:lpstr>
      <vt:lpstr>The Limits of Force in Settling Conflicts </vt:lpstr>
      <vt:lpstr>Peaceful settlement of disputes </vt:lpstr>
      <vt:lpstr>Peaceful settlement of disputes-2 </vt:lpstr>
      <vt:lpstr>Peaceful settlement of Disputes-3 </vt:lpstr>
      <vt:lpstr>Points to Ponder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Conflict ,Resolution of Conflict and Peace Keeping    (as  a  part  of  International Security ,Diplomacy and Conflict Resolution) </dc:title>
  <dc:creator>Vageesh</dc:creator>
  <cp:lastModifiedBy>Vageesh</cp:lastModifiedBy>
  <cp:revision>14</cp:revision>
  <dcterms:created xsi:type="dcterms:W3CDTF">2006-08-16T00:00:00Z</dcterms:created>
  <dcterms:modified xsi:type="dcterms:W3CDTF">2019-09-14T10:54:56Z</dcterms:modified>
</cp:coreProperties>
</file>